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11" roundtripDataSignature="AMtx7mh9xoaxE673e6Y4qEeUprUKVEGy1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customschemas.google.com/relationships/presentationmetadata" Target="metadata"/><Relationship Id="rId10" Type="http://schemas.openxmlformats.org/officeDocument/2006/relationships/slide" Target="slides/slide5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7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0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0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1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2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2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2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2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4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5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0" Type="http://schemas.openxmlformats.org/officeDocument/2006/relationships/image" Target="../media/image7.png"/><Relationship Id="rId11" Type="http://schemas.openxmlformats.org/officeDocument/2006/relationships/image" Target="../media/image6.jpg"/><Relationship Id="rId22" Type="http://schemas.openxmlformats.org/officeDocument/2006/relationships/image" Target="../media/image8.png"/><Relationship Id="rId10" Type="http://schemas.openxmlformats.org/officeDocument/2006/relationships/hyperlink" Target="http://www.google.com.qa/url?sa=i&amp;rct=j&amp;q=holiday&amp;source=images&amp;cd=&amp;cad=rja&amp;docid=YVHS-lVt03k0vM&amp;tbnid=X3wiu6iAw4gXzM:&amp;ved=0CAUQjRw&amp;url=http%3A%2F%2Fwww.telegraph.co.uk%2Ffinance%2Fpersonalfinance%2Finsurance%2Ftravel%2F8653230%2FHow-to-avoid-holiday-money-pitfalls.html&amp;ei=torKUZyqLueWiAe_8YGQCQ&amp;bvm=bv.48340889,d.aGc&amp;psig=AFQjCNH9GRZVNfhvlf6L9qNb6ZKHjmhc5A&amp;ust=1372314665359739" TargetMode="External"/><Relationship Id="rId21" Type="http://schemas.openxmlformats.org/officeDocument/2006/relationships/hyperlink" Target="http://www.google.com.qa/url?sa=i&amp;rct=j&amp;q=Judaism&amp;source=images&amp;cd=&amp;cad=rja&amp;docid=RtzX-H3KsF9dsM&amp;tbnid=5UczNzFB16ExkM:&amp;ved=0CAUQjRw&amp;url=http://wfgeogworldreligions.wikispaces.com/Judaism&amp;ei=SNV4UcGAKIjNrQfnjYH4BA&amp;bvm=bv.45645796,d.cGE&amp;psig=AFQjCNFnSPrd7UUgFe6lO9aUN8XVEoNHCg&amp;ust=1366959787161840" TargetMode="External"/><Relationship Id="rId13" Type="http://schemas.openxmlformats.org/officeDocument/2006/relationships/image" Target="../media/image2.jpg"/><Relationship Id="rId12" Type="http://schemas.openxmlformats.org/officeDocument/2006/relationships/hyperlink" Target="http://www.google.com.qa/url?sa=i&amp;rct=j&amp;q=graduation&amp;source=images&amp;cd=&amp;cad=rja&amp;docid=yq1BqmHfHrv1YM&amp;tbnid=HyJJ08OHWh7OaM:&amp;ved=0CAUQjRw&amp;url=http%3A%2F%2Fwww.cba.csus.edu%2Fbiz%2Fcommencement.html&amp;ei=SYvKUfvkKauhiAe7sYHoAw&amp;psig=AFQjCNE59RY77p5qdkKLK1MFhb0vOaDyRw&amp;ust=1372314814639096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google.com.qa/url?sa=i&amp;rct=j&amp;q=birthday+party&amp;source=images&amp;cd=&amp;cad=rja&amp;docid=aCja9-7W3WOAaM&amp;tbnid=jfWGsXseT7E-6M:&amp;ved=0CAUQjRw&amp;url=http%3A%2F%2Fwww.tumbleandteacafe.com%2Fbirthday-party-for-kids.html&amp;ei=E4rKUZquKYakigeN5ICQAw&amp;bvm=bv.48340889,d.aGc&amp;psig=AFQjCNEFFvaR6KpJ28LZfEvgiOzGv9OIGQ&amp;ust=1372314460580294" TargetMode="External"/><Relationship Id="rId4" Type="http://schemas.openxmlformats.org/officeDocument/2006/relationships/image" Target="../media/image1.jpg"/><Relationship Id="rId9" Type="http://schemas.openxmlformats.org/officeDocument/2006/relationships/image" Target="../media/image5.jpg"/><Relationship Id="rId15" Type="http://schemas.openxmlformats.org/officeDocument/2006/relationships/image" Target="../media/image9.jpg"/><Relationship Id="rId14" Type="http://schemas.openxmlformats.org/officeDocument/2006/relationships/hyperlink" Target="http://www.google.com.qa/url?sa=i&amp;rct=j&amp;q=funeral&amp;source=images&amp;cd=&amp;cad=rja&amp;docid=jJapLTV3xGDVrM&amp;tbnid=p3cyy_LEBV5jJM:&amp;ved=0CAUQjRw&amp;url=http%3A%2F%2Fwww.goodfuneralguide.co.uk%2F2009%2F03%2Fpomp-your-funeral%2F&amp;ei=tIvKUd6mI8X-iAeO-4DgBg&amp;psig=AFQjCNGPRQh-koX037kPEIwQCW-HYT2q8A&amp;ust=1372314903584687" TargetMode="External"/><Relationship Id="rId17" Type="http://schemas.openxmlformats.org/officeDocument/2006/relationships/image" Target="../media/image11.jpg"/><Relationship Id="rId16" Type="http://schemas.openxmlformats.org/officeDocument/2006/relationships/hyperlink" Target="http://www.google.com.qa/url?sa=i&amp;rct=j&amp;q=holy%2Bcommunion&amp;source=images&amp;cd=&amp;cad=rja&amp;docid=b1YcwTJV4mKioM&amp;tbnid=pYfYUIfS2BAjFM:&amp;ved=0CAUQjRw&amp;url=http%3A%2F%2Faacod.org%2F390%2Fholy-communion%2F&amp;ei=jorKUdykOciaiQfQlIHYCg&amp;bvm=bv.48340889,d.aGc&amp;psig=AFQjCNFpRfEp5FVlxLzbOTzGIFue3kaCqQ&amp;ust=1372314633939613" TargetMode="External"/><Relationship Id="rId5" Type="http://schemas.openxmlformats.org/officeDocument/2006/relationships/image" Target="../media/image4.gif"/><Relationship Id="rId19" Type="http://schemas.openxmlformats.org/officeDocument/2006/relationships/image" Target="../media/image10.jpg"/><Relationship Id="rId6" Type="http://schemas.openxmlformats.org/officeDocument/2006/relationships/hyperlink" Target="http://www.google.com.qa/url?sa=i&amp;rct=j&amp;q=birthday+party&amp;source=images&amp;cd=&amp;cad=rja&amp;docid=ptQoK1dswQ0ZnM&amp;tbnid=UKLJAShODOu8BM:&amp;ved=0CAUQjRw&amp;url=http%3A%2F%2Fwww.supermommy.com.sg%2Fkids-birthday-party-venues-singapore%2F&amp;ei=9InKUabQJsqRiQeU-oH4Cw&amp;bvm=bv.48340889,d.aGc&amp;psig=AFQjCNEFFvaR6KpJ28LZfEvgiOzGv9OIGQ&amp;ust=1372314460580294" TargetMode="External"/><Relationship Id="rId18" Type="http://schemas.openxmlformats.org/officeDocument/2006/relationships/hyperlink" Target="http://www.google.com.qa/url?sa=i&amp;rct=j&amp;q=first%2Bkiss&amp;source=images&amp;cd=&amp;cad=rja&amp;docid=7NIB_ACnO8zXRM&amp;tbnid=LucJkR2s9cTOHM:&amp;ved=0CAUQjRw&amp;url=http%3A%2F%2Fwww.fanpop.com%2Fclubs%2Fpeanuts%2Fimages%2F35880&amp;ei=64zKUfi8I4iW0QWD64GQAg&amp;psig=AFQjCNFpIQKi6r465yq-7nLBAj4b7vv6aQ&amp;ust=1372315212131292" TargetMode="External"/><Relationship Id="rId7" Type="http://schemas.openxmlformats.org/officeDocument/2006/relationships/image" Target="../media/image3.jpg"/><Relationship Id="rId8" Type="http://schemas.openxmlformats.org/officeDocument/2006/relationships/hyperlink" Target="http://www.google.com.qa/url?sa=i&amp;rct=j&amp;q=confirmation&amp;source=images&amp;cd=&amp;cad=rja&amp;docid=NDyrnY6fiH2YQM&amp;tbnid=CD9dJMh3rucyiM:&amp;ved=0CAUQjRw&amp;url=http%3A%2F%2Fwww.godfrey.info%2FDeaneryintouch%2FSession7.htm&amp;ei=ZIrKUdXXLKWiiAe-mIDQDw&amp;bvm=bv.48340889,d.aGc&amp;psig=AFQjCNFjCZEM_mF14OSbsm50Y4-HArDM0w&amp;ust=1372314564676829" TargetMode="External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hyperlink" Target="http://www.google.com.qa/url?sa=i&amp;rct=j&amp;q=its%2Ba%2Bboy&amp;source=images&amp;cd=&amp;cad=rja&amp;docid=t3ycFvBrqQpzCM&amp;tbnid=hAHjevvKlsULdM:&amp;ved=0CAUQjRw&amp;url=http%3A%2F%2Fwww.crwflags.com%2Fpage0112.html&amp;ei=f7fKUajpFofniAeF-oGgCQ&amp;psig=AFQjCNGGJweBWtp0WGyRyq_eT_nyZkbugw&amp;ust=1372326115105248" TargetMode="External"/><Relationship Id="rId10" Type="http://schemas.openxmlformats.org/officeDocument/2006/relationships/image" Target="../media/image8.png"/><Relationship Id="rId13" Type="http://schemas.openxmlformats.org/officeDocument/2006/relationships/hyperlink" Target="http://www.google.com.qa/url?sa=i&amp;rct=j&amp;q=ask%2Bquestion&amp;source=images&amp;cd=&amp;cad=rja&amp;docid=Sc0AQz6fQw01HM&amp;tbnid=k1ziwDuTeEYzSM:&amp;ved=0CAUQjRw&amp;url=http%3A%2F%2Fwiadomosci.wp.pl%2Fkat%2C1347%2Ctitle%2CPierwsze-dni-w-szkole-to-pamiatka-na-cale-zycie%2Cwid%2C11446949%2Cwiadomosc.html&amp;ei=LbjKUZDcF6jwiQew4IGgDQ&amp;psig=AFQjCNEFslVF_c_ZeJ9gZBwbaXD440rSdQ&amp;ust=1372326297088623" TargetMode="External"/><Relationship Id="rId1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www.bbc.co.uk/learningzone/clips/being-a-jew/3673.html" TargetMode="External"/><Relationship Id="rId4" Type="http://schemas.openxmlformats.org/officeDocument/2006/relationships/hyperlink" Target="http://www.google.com.qa/url?sa=i&amp;rct=j&amp;q=consider%2Byourself%2Bone%2Bof%2Bthe%2Bfamily&amp;source=images&amp;cd=&amp;cad=rja&amp;docid=2SDJ-I93AfafWM&amp;tbnid=hx9VzWilDuK1lM:&amp;ved=0CAUQjRw&amp;url=http%3A%2F%2Fwww.cinemaretro.com%2Findex.php%3F%2Farchives%2F2009%2F08%2FP2.html&amp;ei=fZ7KUdGuEbKa0QXhsYDACQ&amp;psig=AFQjCNGlte_11jKViQCCopvErIc9BFaWvg&amp;ust=1372319420848568" TargetMode="External"/><Relationship Id="rId9" Type="http://schemas.openxmlformats.org/officeDocument/2006/relationships/hyperlink" Target="http://www.google.com.qa/url?sa=i&amp;rct=j&amp;q=Judaism&amp;source=images&amp;cd=&amp;cad=rja&amp;docid=RtzX-H3KsF9dsM&amp;tbnid=5UczNzFB16ExkM:&amp;ved=0CAUQjRw&amp;url=http://wfgeogworldreligions.wikispaces.com/Judaism&amp;ei=SNV4UcGAKIjNrQfnjYH4BA&amp;bvm=bv.45645796,d.cGE&amp;psig=AFQjCNFnSPrd7UUgFe6lO9aUN8XVEoNHCg&amp;ust=1366959787161840" TargetMode="External"/><Relationship Id="rId14" Type="http://schemas.openxmlformats.org/officeDocument/2006/relationships/image" Target="../media/image14.jpg"/><Relationship Id="rId5" Type="http://schemas.openxmlformats.org/officeDocument/2006/relationships/image" Target="../media/image13.jpg"/><Relationship Id="rId6" Type="http://schemas.openxmlformats.org/officeDocument/2006/relationships/hyperlink" Target="http://www.bbc.co.uk/religion/religions/judaism/rites/birth.shtml" TargetMode="External"/><Relationship Id="rId7" Type="http://schemas.openxmlformats.org/officeDocument/2006/relationships/hyperlink" Target="http://www.google.com.qa/url?sa=i&amp;rct=j&amp;q=baby%2Bboy%2Bjew&amp;source=images&amp;cd=&amp;cad=rja&amp;docid=RkPtHMuscRoQ6M&amp;tbnid=w2ybWmPfL30VlM:&amp;ved=0CAUQjRw&amp;url=http%3A%2F%2Fwww.chabad.org%2Farticle.asp%3Faid%3D1901651&amp;ei=LKDKUfvUOoOL0AX6h4CYCg&amp;psig=AFQjCNGWO8FW4vVc49usavqcw4W1WTBtnQ&amp;ust=1372320121363007" TargetMode="External"/><Relationship Id="rId8" Type="http://schemas.openxmlformats.org/officeDocument/2006/relationships/image" Target="../media/image1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www.bbc.co.uk/learningzone/clips/bar-mitzvah/3667.html" TargetMode="External"/><Relationship Id="rId4" Type="http://schemas.openxmlformats.org/officeDocument/2006/relationships/hyperlink" Target="http://www.bbc.co.uk/learningzone/clips/bar-mitzvah/7469.html" TargetMode="External"/><Relationship Id="rId5" Type="http://schemas.openxmlformats.org/officeDocument/2006/relationships/hyperlink" Target="http://www.theholocaustexplained.org/ks3/judaism-and-jewish-life/jewish-religious-practice/rights-of-passage-barmitzvah-and-batmitzvah/" TargetMode="External"/><Relationship Id="rId6" Type="http://schemas.openxmlformats.org/officeDocument/2006/relationships/image" Target="../media/image7.png"/><Relationship Id="rId7" Type="http://schemas.openxmlformats.org/officeDocument/2006/relationships/hyperlink" Target="http://www.google.com.qa/url?sa=i&amp;rct=j&amp;q=Judaism&amp;source=images&amp;cd=&amp;cad=rja&amp;docid=RtzX-H3KsF9dsM&amp;tbnid=5UczNzFB16ExkM:&amp;ved=0CAUQjRw&amp;url=http://wfgeogworldreligions.wikispaces.com/Judaism&amp;ei=SNV4UcGAKIjNrQfnjYH4BA&amp;bvm=bv.45645796,d.cGE&amp;psig=AFQjCNFnSPrd7UUgFe6lO9aUN8XVEoNHCg&amp;ust=1366959787161840" TargetMode="External"/><Relationship Id="rId8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gif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www.google.com.qa/url?sa=i&amp;rct=j&amp;q=growing%20up&amp;source=images&amp;cd=&amp;cad=rja&amp;docid=fmlvVfvS-1MQvM&amp;tbnid=qUl4UCYb72YZZM:&amp;ved=0CAUQjRw&amp;url=http%3A%2F%2Faoyouth.org.uk%2Fparents%2Fgrowing-up-copy%2F&amp;ei=PJLKUcThAqWAiQepiIGADQ&amp;psig=AFQjCNGvi52DCic4jUt-wv6y3Pi6QBV5-A&amp;ust=1372316598011473" TargetMode="Externa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t2.gstatic.com/images?q=tbn:ANd9GcS01nzWbaNAE-qEzCGjKBbV9Xq2tcUI0UdRlE8ObbKWzzLaGGuF9Q" id="84" name="Google Shape;84;p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86225" y="2710403"/>
            <a:ext cx="1400175" cy="2038351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533400" y="188913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4400"/>
              <a:buFont typeface="Comic Sans MS"/>
              <a:buNone/>
            </a:pPr>
            <a:r>
              <a:rPr b="0" i="0" lang="en-GB" sz="4400" u="sng" cap="none" strike="noStrike">
                <a:solidFill>
                  <a:srgbClr val="595959"/>
                </a:solidFill>
                <a:latin typeface="Comic Sans MS"/>
                <a:ea typeface="Comic Sans MS"/>
                <a:cs typeface="Comic Sans MS"/>
                <a:sym typeface="Comic Sans MS"/>
              </a:rPr>
              <a:t>Judaism:  </a:t>
            </a:r>
            <a:br>
              <a:rPr b="0" i="0" lang="en-GB" sz="4400" u="sng" cap="none" strike="noStrike">
                <a:solidFill>
                  <a:srgbClr val="595959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0" i="0" lang="en-GB" sz="3200" u="sng" cap="none" strike="noStrike">
                <a:solidFill>
                  <a:srgbClr val="595959"/>
                </a:solidFill>
                <a:latin typeface="Comic Sans MS"/>
                <a:ea typeface="Comic Sans MS"/>
                <a:cs typeface="Comic Sans MS"/>
                <a:sym typeface="Comic Sans MS"/>
              </a:rPr>
              <a:t>Special occasions</a:t>
            </a:r>
            <a:endParaRPr b="0" i="0" sz="3200" u="sng" cap="none" strike="noStrike">
              <a:solidFill>
                <a:srgbClr val="59595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250825" y="1676400"/>
            <a:ext cx="8569325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609600" lvl="0" marL="609600" marR="0" rtl="0" algn="l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Arial"/>
              <a:buNone/>
            </a:pPr>
            <a:r>
              <a:rPr b="0" i="0" lang="en-GB" sz="2400" u="sng" cap="none" strike="noStrike">
                <a:solidFill>
                  <a:srgbClr val="595959"/>
                </a:solidFill>
                <a:latin typeface="Comic Sans MS"/>
                <a:ea typeface="Comic Sans MS"/>
                <a:cs typeface="Comic Sans MS"/>
                <a:sym typeface="Comic Sans MS"/>
              </a:rPr>
              <a:t>Aim:</a:t>
            </a:r>
            <a:r>
              <a:rPr b="0" i="0" lang="en-GB" sz="2400" u="none" cap="none" strike="noStrike">
                <a:solidFill>
                  <a:srgbClr val="595959"/>
                </a:solidFill>
                <a:latin typeface="Comic Sans MS"/>
                <a:ea typeface="Comic Sans MS"/>
                <a:cs typeface="Comic Sans MS"/>
                <a:sym typeface="Comic Sans MS"/>
              </a:rPr>
              <a:t>  How do Jews welcome a new child? </a:t>
            </a:r>
            <a:endParaRPr b="0" i="0" sz="2400" u="none" cap="none" strike="noStrike">
              <a:solidFill>
                <a:srgbClr val="59595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609600" lvl="0" marL="609600" marR="0" rtl="0" algn="l">
              <a:spcBef>
                <a:spcPts val="48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Arial"/>
              <a:buNone/>
            </a:pPr>
            <a:r>
              <a:rPr b="0" i="0" lang="en-GB" sz="2400" u="none" cap="none" strike="noStrike">
                <a:solidFill>
                  <a:srgbClr val="595959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happens at a Bar/ Bat Mitzvah?</a:t>
            </a:r>
            <a:endParaRPr b="0" i="0" sz="2400" u="none" cap="none" strike="noStrike">
              <a:solidFill>
                <a:srgbClr val="59595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609600" lvl="0" marL="609600" marR="0" rtl="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59595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7" name="Google Shape;87;p1"/>
          <p:cNvSpPr/>
          <p:nvPr/>
        </p:nvSpPr>
        <p:spPr>
          <a:xfrm>
            <a:off x="1828800" y="4473476"/>
            <a:ext cx="6762750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Starter: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1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special occasions or ceremonies have you been through?  (Religious, non-religious, rites of passage)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Q:  Discuss what effect have they had on you?  Have they changed you 	in any way (physically, mentally, and spiritually)?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Q:  Discuss whether other people treat you differently having been 	through an important ceremony?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Q:  Discuss why these ceremonies are important?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ni_thinkingcap" id="88" name="Google Shape;88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4622800"/>
            <a:ext cx="1679575" cy="2463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t1.gstatic.com/images?q=tbn:ANd9GcSm_hyxq3rYi0m8oa8G7w5KrsoU6znPZKhCmqp3VN_kUYUKomET7g" id="89" name="Google Shape;89;p1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-1278309">
            <a:off x="5162704" y="2500126"/>
            <a:ext cx="1938370" cy="19383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godfrey.info/Deaneryintouch/Confirmation.jpg" id="90" name="Google Shape;90;p1">
            <a:hlinkClick r:id="rId8"/>
          </p:cNvPr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021450" y="2710403"/>
            <a:ext cx="2168935" cy="14371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.telegraph.co.uk/multimedia/archive/01426/holiday_1426842c.jpg" id="91" name="Google Shape;91;p1">
            <a:hlinkClick r:id="rId10"/>
          </p:cNvPr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 rot="-201946">
            <a:off x="7052269" y="3193075"/>
            <a:ext cx="2390245" cy="14965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t1.gstatic.com/images?q=tbn:ANd9GcRzeoljWpWDwfSTu7DjhpFXDTqpBgpfY32pmCnASqVka6If3biiNQ" id="92" name="Google Shape;92;p1">
            <a:hlinkClick r:id="rId12"/>
          </p:cNvPr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6335795" y="68545"/>
            <a:ext cx="2046205" cy="17692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goodfuneralguide.co.uk/uploaded_images/carroll_funeral_03_502706a-754943.jpg" id="93" name="Google Shape;93;p1">
            <a:hlinkClick r:id="rId14"/>
          </p:cNvPr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 rot="-865517">
            <a:off x="-286246" y="2862009"/>
            <a:ext cx="2333950" cy="17351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t0.gstatic.com/images?q=tbn:ANd9GcSsSbRyudhHMq3e4lULCJQmcYKnKlk6xgRAINO--9HWQZ7yVGb5" id="94" name="Google Shape;94;p1">
            <a:hlinkClick r:id="rId16"/>
          </p:cNvPr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 rot="702049">
            <a:off x="7848600" y="805797"/>
            <a:ext cx="1355725" cy="16818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mages.fanpop.com/images/image_uploads/Charlie-s-First-Kiss-peanuts-35880_512_528.jpg" id="95" name="Google Shape;95;p1">
            <a:hlinkClick r:id="rId18"/>
          </p:cNvPr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6930632" y="1936941"/>
            <a:ext cx="1298968" cy="13396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tle" id="96" name="Google Shape;96;p1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704850" y="0"/>
            <a:ext cx="2038350" cy="17383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fgeogworldreligions.wikispaces.com/file/view/jewsyeaa.png/343571128/330x380/jewsyeaa.png" id="97" name="Google Shape;97;p1">
            <a:hlinkClick r:id="rId21"/>
          </p:cNvPr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76200" y="188913"/>
            <a:ext cx="1198562" cy="138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"/>
          <p:cNvSpPr/>
          <p:nvPr/>
        </p:nvSpPr>
        <p:spPr>
          <a:xfrm>
            <a:off x="2362200" y="1524000"/>
            <a:ext cx="6477000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Being a Jew. </a:t>
            </a:r>
            <a:endParaRPr sz="1800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Task 1.  Ask students to place on a timeline the key events in the life of many Jews identified in the clip.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http://www.bbc.co.uk/learningzone/clips/being-a-jew/3673.html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2743200" y="76200"/>
            <a:ext cx="5105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200"/>
              <a:buFont typeface="Comic Sans MS"/>
              <a:buNone/>
            </a:pPr>
            <a:r>
              <a:rPr lang="en-GB" sz="3200" u="sng">
                <a:solidFill>
                  <a:srgbClr val="595959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Consider yourself one of the family!</a:t>
            </a:r>
            <a:endParaRPr sz="3200" u="sng">
              <a:solidFill>
                <a:srgbClr val="59595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http://www.cinemaretro.com/uploads/marklester.jpg" id="104" name="Google Shape;104;p2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2400" y="152400"/>
            <a:ext cx="2133600" cy="3159796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"/>
          <p:cNvSpPr/>
          <p:nvPr/>
        </p:nvSpPr>
        <p:spPr>
          <a:xfrm>
            <a:off x="76200" y="4965918"/>
            <a:ext cx="1434588" cy="1815882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Website, Jewish birth and circumcision.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http://www.bbc.co.uk/religion/religions/judaism/rites/birth.shtml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"/>
          <p:cNvSpPr/>
          <p:nvPr/>
        </p:nvSpPr>
        <p:spPr>
          <a:xfrm>
            <a:off x="96838" y="1419168"/>
            <a:ext cx="8970962" cy="353943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Circumcision or Brit Milah</a:t>
            </a:r>
            <a:endParaRPr b="1" sz="1600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Any child born to a Jewish mother is considered a </a:t>
            </a:r>
            <a:r>
              <a:rPr b="1"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Jew.</a:t>
            </a:r>
            <a:r>
              <a:rPr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Jewish girl does not have to go through the same initiation ceremony as a baby boy. The </a:t>
            </a:r>
            <a:r>
              <a:rPr b="1"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Brit Milah </a:t>
            </a:r>
            <a:r>
              <a:rPr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b="1"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circumcision</a:t>
            </a:r>
            <a:r>
              <a:rPr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ceremony) is an important initiation rite for young Jewish boys.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Circumcision is a religious requirement on Jews recalling the </a:t>
            </a:r>
            <a:r>
              <a:rPr b="1"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covenant </a:t>
            </a:r>
            <a:r>
              <a:rPr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that God made with </a:t>
            </a:r>
            <a:r>
              <a:rPr b="1"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Abraham</a:t>
            </a:r>
            <a:r>
              <a:rPr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  This Ceremony takes place when the child is eight days old.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Brit Milah is usually attended by men. The child is placed on the lap of a male friend or relative who has the honour of being the Sandek. He has the responsibility of holding the child still whilst the circumcision is performed by a Mohel.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Naming the baby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Baby boys are also given their names at their circumcisions; it is customary to keep the name a secret before the ceremony.  It is traditional for the child to receive his or her name at the first public gathering, so if the child is a girl, then she will be named at the first public reading of the Torah at the Synagogue.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://w3.chabad.org/media/images/660/LbdE6608339.jpg" id="107" name="Google Shape;107;p2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705350" y="4913671"/>
            <a:ext cx="428625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fgeogworldreligions.wikispaces.com/file/view/jewsyeaa.png/343571128/330x380/jewsyeaa.png" id="108" name="Google Shape;108;p2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924800" y="66675"/>
            <a:ext cx="1198562" cy="1381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crwflags.com/art/miscflags/itsaboystork.gif" id="109" name="Google Shape;109;p2">
            <a:hlinkClick r:id="rId11"/>
          </p:cNvPr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556877" y="4938774"/>
            <a:ext cx="3091323" cy="185479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t0.gstatic.com/images?q=tbn:ANd9GcQElfque5MeD1kaO4MvFCuI5l5tMsgGUMVZm4_-wmbdPf57jaZ2" id="110" name="Google Shape;110;p2">
            <a:hlinkClick r:id="rId13"/>
          </p:cNvPr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0" y="3762375"/>
            <a:ext cx="4714875" cy="3095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"/>
          <p:cNvSpPr txBox="1"/>
          <p:nvPr/>
        </p:nvSpPr>
        <p:spPr>
          <a:xfrm>
            <a:off x="4800600" y="3429000"/>
            <a:ext cx="4038600" cy="10668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Tasks: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mic Sans MS"/>
              <a:buAutoNum type="arabicPeriod"/>
            </a:pPr>
            <a:r>
              <a:rPr lang="en-GB" sz="1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Who is considered a Jew?</a:t>
            </a:r>
            <a:endParaRPr/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mic Sans MS"/>
              <a:buAutoNum type="arabicPeriod"/>
            </a:pPr>
            <a:r>
              <a:rPr lang="en-GB" sz="1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is circumcision?  When is it preformed?</a:t>
            </a:r>
            <a:endParaRPr/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mic Sans MS"/>
              <a:buAutoNum type="arabicPeriod"/>
            </a:pPr>
            <a:r>
              <a:rPr lang="en-GB" sz="1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Why do Jews preform this special initiation ceremony?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12" name="Google Shape;112;p2"/>
          <p:cNvSpPr/>
          <p:nvPr/>
        </p:nvSpPr>
        <p:spPr>
          <a:xfrm>
            <a:off x="2074275" y="4318825"/>
            <a:ext cx="2067600" cy="2619300"/>
          </a:xfrm>
          <a:prstGeom prst="wedgeEllipseCallout">
            <a:avLst>
              <a:gd fmla="val -20833" name="adj1"/>
              <a:gd fmla="val 62500" name="adj2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Do you have to be circumcised to be considered Jewish?</a:t>
            </a:r>
            <a:endParaRPr b="1"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"/>
          <p:cNvSpPr/>
          <p:nvPr/>
        </p:nvSpPr>
        <p:spPr>
          <a:xfrm>
            <a:off x="152400" y="4495800"/>
            <a:ext cx="5943600" cy="523220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 Clips 3667 – Bar Mitzvah.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http://www.bbc.co.uk/learningzone/clips/bar-mitzvah/3667.html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3"/>
          <p:cNvSpPr/>
          <p:nvPr/>
        </p:nvSpPr>
        <p:spPr>
          <a:xfrm>
            <a:off x="159774" y="5191780"/>
            <a:ext cx="5936226" cy="523220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 Clips 7469 – Bar Mitzvah.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http://www.bbc.co.uk/learningzone/clips/bar-mitzvah/7469.html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3"/>
          <p:cNvSpPr/>
          <p:nvPr/>
        </p:nvSpPr>
        <p:spPr>
          <a:xfrm>
            <a:off x="137160" y="5867400"/>
            <a:ext cx="5958840" cy="738664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Bat Mitzvah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http://www.theholocaustexplained.org/ks3/judaism-and-jewish-life/jewish-religious-practice/rights-of-passage-barmitzvah-and-batmitzvah/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3"/>
          <p:cNvSpPr txBox="1"/>
          <p:nvPr/>
        </p:nvSpPr>
        <p:spPr>
          <a:xfrm>
            <a:off x="152400" y="-381000"/>
            <a:ext cx="88392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200"/>
              <a:buFont typeface="Comic Sans MS"/>
              <a:buNone/>
            </a:pPr>
            <a:r>
              <a:rPr lang="en-GB" sz="3200" u="sng">
                <a:solidFill>
                  <a:srgbClr val="595959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Coming of age ceremony!</a:t>
            </a:r>
            <a:endParaRPr sz="3200" u="sng">
              <a:solidFill>
                <a:srgbClr val="59595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1" name="Google Shape;121;p3"/>
          <p:cNvSpPr/>
          <p:nvPr/>
        </p:nvSpPr>
        <p:spPr>
          <a:xfrm>
            <a:off x="190254" y="525482"/>
            <a:ext cx="8725146" cy="39703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Tasks: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Explore the birth customs and Coming of Age ceremonies within Judaism: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Watch the BBC Class clips; jot down important things said about these ceremonies and any other details different to those in the textbooks.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Imagine you have attended one of these rituals for a baby/ child.  Write a letter about it to someone you know.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happened?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did it mean?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thoughts and feelings of the people there (especially the parents).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thoughts and feelings at being there.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 startAt="2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Create a card to express the sentiment of one ceremony studied.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Draw beautiful designs, images and symbols for the front cover.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Write a well-wishing note to the recipient</a:t>
            </a:r>
            <a:endParaRPr/>
          </a:p>
        </p:txBody>
      </p:sp>
      <p:pic>
        <p:nvPicPr>
          <p:cNvPr descr="title" id="122" name="Google Shape;122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954681" y="4038601"/>
            <a:ext cx="3189319" cy="27198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fgeogworldreligions.wikispaces.com/file/view/jewsyeaa.png/343571128/330x380/jewsyeaa.png" id="123" name="Google Shape;123;p3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943600" y="4267200"/>
            <a:ext cx="1198562" cy="138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1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1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1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ni_thinkingcap" id="128" name="Google Shape;12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86200" y="4419600"/>
            <a:ext cx="1679575" cy="2463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4"/>
          <p:cNvSpPr/>
          <p:nvPr/>
        </p:nvSpPr>
        <p:spPr>
          <a:xfrm>
            <a:off x="2286000" y="1443841"/>
            <a:ext cx="4572000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4"/>
          <p:cNvSpPr/>
          <p:nvPr/>
        </p:nvSpPr>
        <p:spPr>
          <a:xfrm>
            <a:off x="6364287" y="106680"/>
            <a:ext cx="2636520" cy="2636520"/>
          </a:xfrm>
          <a:prstGeom prst="wedgeEllipseCallout">
            <a:avLst>
              <a:gd fmla="val -29097" name="adj1"/>
              <a:gd fmla="val 62333" name="adj2"/>
            </a:avLst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Q:  Why is having a special ceremony important? (individual or communal)</a:t>
            </a: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1" name="Google Shape;131;p4"/>
          <p:cNvSpPr/>
          <p:nvPr/>
        </p:nvSpPr>
        <p:spPr>
          <a:xfrm>
            <a:off x="4381499" y="679994"/>
            <a:ext cx="1982787" cy="2253705"/>
          </a:xfrm>
          <a:prstGeom prst="wedgeRoundRectCallout">
            <a:avLst>
              <a:gd fmla="val -13404" name="adj1"/>
              <a:gd fmla="val 77191" name="adj2"/>
              <a:gd fmla="val 16667" name="adj3"/>
            </a:avLst>
          </a:prstGeom>
          <a:gradFill>
            <a:gsLst>
              <a:gs pos="0">
                <a:srgbClr val="9FC3FF"/>
              </a:gs>
              <a:gs pos="35000">
                <a:srgbClr val="BDD5FF"/>
              </a:gs>
              <a:gs pos="100000">
                <a:srgbClr val="E4EE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Q:  What does it mean to take personal responsibility for yourself?</a:t>
            </a: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2" name="Google Shape;132;p4"/>
          <p:cNvSpPr/>
          <p:nvPr/>
        </p:nvSpPr>
        <p:spPr>
          <a:xfrm>
            <a:off x="5867400" y="4724400"/>
            <a:ext cx="3133407" cy="1905000"/>
          </a:xfrm>
          <a:prstGeom prst="wedgeRectCallout">
            <a:avLst>
              <a:gd fmla="val -63159" name="adj1"/>
              <a:gd fmla="val 49700" name="adj2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Q:  How old do you think someone should be before they are thought to be an adult?</a:t>
            </a:r>
            <a:endParaRPr sz="1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3" name="Google Shape;133;p4"/>
          <p:cNvSpPr/>
          <p:nvPr/>
        </p:nvSpPr>
        <p:spPr>
          <a:xfrm>
            <a:off x="228600" y="3733800"/>
            <a:ext cx="3505200" cy="2895600"/>
          </a:xfrm>
          <a:prstGeom prst="wedgeEllipseCallout">
            <a:avLst>
              <a:gd fmla="val 55254" name="adj1"/>
              <a:gd fmla="val 30921" name="adj2"/>
            </a:avLst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Q:  Do you have a special name?  Do you know what your name means?  Was there a special reason why you were given the name you have?</a:t>
            </a: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4" name="Google Shape;134;p4"/>
          <p:cNvSpPr/>
          <p:nvPr/>
        </p:nvSpPr>
        <p:spPr>
          <a:xfrm>
            <a:off x="5486400" y="2339370"/>
            <a:ext cx="2743200" cy="2438400"/>
          </a:xfrm>
          <a:prstGeom prst="cloudCallout">
            <a:avLst>
              <a:gd fmla="val -53055" name="adj1"/>
              <a:gd fmla="val 50000" name="adj2"/>
            </a:avLst>
          </a:prstGeom>
          <a:solidFill>
            <a:schemeClr val="accent5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Q:  Why are the Bar and Bat Mitzvah so different?</a:t>
            </a:r>
            <a:endParaRPr sz="1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5" name="Google Shape;135;p4"/>
          <p:cNvSpPr/>
          <p:nvPr/>
        </p:nvSpPr>
        <p:spPr>
          <a:xfrm>
            <a:off x="1219200" y="1752600"/>
            <a:ext cx="3276600" cy="2362200"/>
          </a:xfrm>
          <a:prstGeom prst="cloudCallout">
            <a:avLst>
              <a:gd fmla="val 52190" name="adj1"/>
              <a:gd fmla="val 62694" name="adj2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Q:  What do you think it means to be called a son or daughter of the commandments?</a:t>
            </a:r>
            <a:endParaRPr sz="1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6" name="Google Shape;136;p4"/>
          <p:cNvSpPr txBox="1"/>
          <p:nvPr/>
        </p:nvSpPr>
        <p:spPr>
          <a:xfrm>
            <a:off x="228599" y="304800"/>
            <a:ext cx="4152899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solidFill>
                  <a:srgbClr val="595959"/>
                </a:solidFill>
                <a:latin typeface="Comic Sans MS"/>
                <a:ea typeface="Comic Sans MS"/>
                <a:cs typeface="Comic Sans MS"/>
                <a:sym typeface="Comic Sans MS"/>
              </a:rPr>
              <a:t>REflections task:</a:t>
            </a:r>
            <a:endParaRPr sz="1800" u="sng">
              <a:solidFill>
                <a:srgbClr val="59595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595959"/>
                </a:solidFill>
                <a:latin typeface="Comic Sans MS"/>
                <a:ea typeface="Comic Sans MS"/>
                <a:cs typeface="Comic Sans MS"/>
                <a:sym typeface="Comic Sans MS"/>
              </a:rPr>
              <a:t>Look at some of the questions below, choose one to answer thinking more deeply about what you have learnt.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aoyouth.org.uk/wp-content/uploads/2012/12/growing-up-copy.jpg" id="141" name="Google Shape;141;p5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81525" y="-133351"/>
            <a:ext cx="4714875" cy="27241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2" name="Google Shape;142;p5"/>
          <p:cNvCxnSpPr/>
          <p:nvPr/>
        </p:nvCxnSpPr>
        <p:spPr>
          <a:xfrm>
            <a:off x="381000" y="4572000"/>
            <a:ext cx="8229600" cy="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3" name="Google Shape;143;p5"/>
          <p:cNvCxnSpPr/>
          <p:nvPr/>
        </p:nvCxnSpPr>
        <p:spPr>
          <a:xfrm>
            <a:off x="381000" y="4419600"/>
            <a:ext cx="0" cy="5334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4" name="Google Shape;144;p5"/>
          <p:cNvSpPr txBox="1"/>
          <p:nvPr/>
        </p:nvSpPr>
        <p:spPr>
          <a:xfrm>
            <a:off x="228600" y="4953000"/>
            <a:ext cx="1752600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Birth 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Born 13.12.1983 in Riyadh, Saudi Arabia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 1.34am weighing 7lb to my parent's joy.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5" name="Google Shape;145;p5"/>
          <p:cNvCxnSpPr/>
          <p:nvPr/>
        </p:nvCxnSpPr>
        <p:spPr>
          <a:xfrm>
            <a:off x="1524000" y="4191000"/>
            <a:ext cx="0" cy="5334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6" name="Google Shape;146;p5"/>
          <p:cNvSpPr txBox="1"/>
          <p:nvPr/>
        </p:nvSpPr>
        <p:spPr>
          <a:xfrm>
            <a:off x="1409700" y="3021449"/>
            <a:ext cx="1562100" cy="11695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School: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Started primary school, having lots of fun and making friends.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7" name="Google Shape;147;p5"/>
          <p:cNvCxnSpPr/>
          <p:nvPr/>
        </p:nvCxnSpPr>
        <p:spPr>
          <a:xfrm>
            <a:off x="2209800" y="4419600"/>
            <a:ext cx="0" cy="5334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8" name="Google Shape;148;p5"/>
          <p:cNvSpPr txBox="1"/>
          <p:nvPr/>
        </p:nvSpPr>
        <p:spPr>
          <a:xfrm>
            <a:off x="2057400" y="5015805"/>
            <a:ext cx="1524000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First best friend: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Sarah and I were inseparable at school and on our compound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9" name="Google Shape;149;p5"/>
          <p:cNvCxnSpPr/>
          <p:nvPr/>
        </p:nvCxnSpPr>
        <p:spPr>
          <a:xfrm>
            <a:off x="3200400" y="4191000"/>
            <a:ext cx="0" cy="5334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0" name="Google Shape;150;p5"/>
          <p:cNvSpPr txBox="1"/>
          <p:nvPr/>
        </p:nvSpPr>
        <p:spPr>
          <a:xfrm>
            <a:off x="3124200" y="2438400"/>
            <a:ext cx="1676400" cy="2031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Picked for the school swim team:</a:t>
            </a:r>
            <a:endParaRPr sz="1400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was chosen with my talents to preform them at the highest level and represent the school.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1" name="Google Shape;151;p5"/>
          <p:cNvCxnSpPr/>
          <p:nvPr/>
        </p:nvCxnSpPr>
        <p:spPr>
          <a:xfrm>
            <a:off x="685800" y="4306907"/>
            <a:ext cx="0" cy="417493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2" name="Google Shape;152;p5"/>
          <p:cNvSpPr txBox="1"/>
          <p:nvPr/>
        </p:nvSpPr>
        <p:spPr>
          <a:xfrm>
            <a:off x="299884" y="3352800"/>
            <a:ext cx="995516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Baptism: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Welcomed into God’s family.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3" name="Google Shape;153;p5"/>
          <p:cNvCxnSpPr/>
          <p:nvPr/>
        </p:nvCxnSpPr>
        <p:spPr>
          <a:xfrm>
            <a:off x="3810000" y="4419600"/>
            <a:ext cx="0" cy="5334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4" name="Google Shape;154;p5"/>
          <p:cNvSpPr txBox="1"/>
          <p:nvPr/>
        </p:nvSpPr>
        <p:spPr>
          <a:xfrm>
            <a:off x="3733800" y="5029200"/>
            <a:ext cx="1524000" cy="1815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Moved back to England: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Left our home, friends, school and weather to move back to a home before home.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5"/>
          <p:cNvSpPr txBox="1"/>
          <p:nvPr/>
        </p:nvSpPr>
        <p:spPr>
          <a:xfrm>
            <a:off x="4762500" y="2743200"/>
            <a:ext cx="1562100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School: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Started secondary school, having lots of fun and making friends.  New best friend Ruth.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6" name="Google Shape;156;p5"/>
          <p:cNvCxnSpPr/>
          <p:nvPr/>
        </p:nvCxnSpPr>
        <p:spPr>
          <a:xfrm>
            <a:off x="4724400" y="4191000"/>
            <a:ext cx="0" cy="5334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7" name="Google Shape;157;p5"/>
          <p:cNvCxnSpPr/>
          <p:nvPr/>
        </p:nvCxnSpPr>
        <p:spPr>
          <a:xfrm>
            <a:off x="5257800" y="4419600"/>
            <a:ext cx="0" cy="5334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8" name="Google Shape;158;p5"/>
          <p:cNvSpPr txBox="1"/>
          <p:nvPr/>
        </p:nvSpPr>
        <p:spPr>
          <a:xfrm>
            <a:off x="5181600" y="5029200"/>
            <a:ext cx="1524000" cy="1815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First boyfriend:</a:t>
            </a:r>
            <a:endParaRPr sz="1400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Boy meets girl, falls in love, share first kiss!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Dad not happy, little girl growing up…didn’t last long :(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9" name="Google Shape;159;p5"/>
          <p:cNvCxnSpPr/>
          <p:nvPr/>
        </p:nvCxnSpPr>
        <p:spPr>
          <a:xfrm>
            <a:off x="6400800" y="4191000"/>
            <a:ext cx="0" cy="5334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0" name="Google Shape;160;p5"/>
          <p:cNvSpPr txBox="1"/>
          <p:nvPr/>
        </p:nvSpPr>
        <p:spPr>
          <a:xfrm>
            <a:off x="6362700" y="2209800"/>
            <a:ext cx="1619250" cy="1815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University: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Left secondary school with good A-levels, wanted to be a teacher.  Stared Uni, new best friend Morgan.  Great times!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1" name="Google Shape;161;p5"/>
          <p:cNvCxnSpPr/>
          <p:nvPr/>
        </p:nvCxnSpPr>
        <p:spPr>
          <a:xfrm>
            <a:off x="8458200" y="4419600"/>
            <a:ext cx="0" cy="5334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2" name="Google Shape;162;p5"/>
          <p:cNvSpPr txBox="1"/>
          <p:nvPr/>
        </p:nvSpPr>
        <p:spPr>
          <a:xfrm>
            <a:off x="6972300" y="5042118"/>
            <a:ext cx="2019300" cy="1815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Marriage proposal: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Left Uni, started to teach, my own tutor group,  working  hard, having a ball.  Girl meets new boy, boy like s girl very much…marriage, babies, new adventures!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3" name="Google Shape;163;p5"/>
          <p:cNvCxnSpPr/>
          <p:nvPr/>
        </p:nvCxnSpPr>
        <p:spPr>
          <a:xfrm>
            <a:off x="8153400" y="4267200"/>
            <a:ext cx="0" cy="5334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4" name="Google Shape;164;p5"/>
          <p:cNvSpPr txBox="1"/>
          <p:nvPr/>
        </p:nvSpPr>
        <p:spPr>
          <a:xfrm>
            <a:off x="8001000" y="3129170"/>
            <a:ext cx="995516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Funeral: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Goodbye grandma.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love you!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5"/>
          <p:cNvSpPr txBox="1"/>
          <p:nvPr/>
        </p:nvSpPr>
        <p:spPr>
          <a:xfrm>
            <a:off x="228600" y="304800"/>
            <a:ext cx="4114800" cy="147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solidFill>
                  <a:srgbClr val="595959"/>
                </a:solidFill>
                <a:latin typeface="Comic Sans MS"/>
                <a:ea typeface="Comic Sans MS"/>
                <a:cs typeface="Comic Sans MS"/>
                <a:sym typeface="Comic Sans MS"/>
              </a:rPr>
              <a:t>Homework: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59595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595959"/>
                </a:solidFill>
                <a:latin typeface="Comic Sans MS"/>
                <a:ea typeface="Comic Sans MS"/>
                <a:cs typeface="Comic Sans MS"/>
                <a:sym typeface="Comic Sans MS"/>
              </a:rPr>
              <a:t>Aim: To design and label a life map that shows the key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595959"/>
                </a:solidFill>
                <a:latin typeface="Comic Sans MS"/>
                <a:ea typeface="Comic Sans MS"/>
                <a:cs typeface="Comic Sans MS"/>
                <a:sym typeface="Comic Sans MS"/>
              </a:rPr>
              <a:t>moments in your life so far. </a:t>
            </a:r>
            <a:endParaRPr sz="1800">
              <a:solidFill>
                <a:srgbClr val="59595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66" name="Google Shape;166;p5"/>
          <p:cNvSpPr/>
          <p:nvPr/>
        </p:nvSpPr>
        <p:spPr>
          <a:xfrm>
            <a:off x="228600" y="1782128"/>
            <a:ext cx="8691716" cy="5078313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Task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 Using a double page spread of your homework book, design a life map using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symbols and images, colours and labels to clearly map out your journey. 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could use a road, stepping stones or a series of clouds and arrows to set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out your work clearly and to make it look like a journey.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Think About: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 Significant dates, important people, special places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 Events that have changed the direction of your life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 Sad moments, happy times, exciting experiences, spiritual moments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 Use colour to represent your feelings e.g. Grey at times of sadness.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 Make use of symbols that represent a moment or event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  Use clear labels and brief explanations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 Explain the meaning of three events on your life map and show how these times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have changed you or your life. How might your life be different without them&gt;?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Give reasons and evidence to explain your answer.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YOUR WORK WILL BE MARKED ON YOUR EFFORT.</a:t>
            </a:r>
            <a:endParaRPr b="1" sz="180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2013-06-26T06:33:48Z</dcterms:created>
  <dc:creator>Rebecca M. Grubb</dc:creator>
</cp:coreProperties>
</file>